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0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CDCA310D-C04E-4743-BB0A-A651491E5902}" type="datetimeFigureOut">
              <a:rPr lang="ru-RU" smtClean="0"/>
              <a:t>25.01.2021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21914EE-EB9E-4337-85C0-4F9463CA107F}"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69144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DCA310D-C04E-4743-BB0A-A651491E5902}" type="datetimeFigureOut">
              <a:rPr lang="ru-RU" smtClean="0"/>
              <a:t>25.01.2021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21914EE-EB9E-4337-85C0-4F9463CA107F}" type="slidenum">
              <a:rPr lang="ru-RU" smtClean="0"/>
              <a:t>‹#›</a:t>
            </a:fld>
            <a:endParaRPr lang="ru-RU"/>
          </a:p>
        </p:txBody>
      </p:sp>
    </p:spTree>
    <p:extLst>
      <p:ext uri="{BB962C8B-B14F-4D97-AF65-F5344CB8AC3E}">
        <p14:creationId xmlns:p14="http://schemas.microsoft.com/office/powerpoint/2010/main" val="14663392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DCA310D-C04E-4743-BB0A-A651491E5902}" type="datetimeFigureOut">
              <a:rPr lang="ru-RU" smtClean="0"/>
              <a:t>25.01.2021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21914EE-EB9E-4337-85C0-4F9463CA107F}" type="slidenum">
              <a:rPr lang="ru-RU" smtClean="0"/>
              <a:t>‹#›</a:t>
            </a:fld>
            <a:endParaRPr lang="ru-RU"/>
          </a:p>
        </p:txBody>
      </p:sp>
    </p:spTree>
    <p:extLst>
      <p:ext uri="{BB962C8B-B14F-4D97-AF65-F5344CB8AC3E}">
        <p14:creationId xmlns:p14="http://schemas.microsoft.com/office/powerpoint/2010/main" val="17976556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DCA310D-C04E-4743-BB0A-A651491E5902}" type="datetimeFigureOut">
              <a:rPr lang="ru-RU" smtClean="0"/>
              <a:t>25.01.2021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21914EE-EB9E-4337-85C0-4F9463CA107F}" type="slidenum">
              <a:rPr lang="ru-RU" smtClean="0"/>
              <a:t>‹#›</a:t>
            </a:fld>
            <a:endParaRPr lang="ru-RU"/>
          </a:p>
        </p:txBody>
      </p:sp>
    </p:spTree>
    <p:extLst>
      <p:ext uri="{BB962C8B-B14F-4D97-AF65-F5344CB8AC3E}">
        <p14:creationId xmlns:p14="http://schemas.microsoft.com/office/powerpoint/2010/main" val="36375373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DCA310D-C04E-4743-BB0A-A651491E5902}" type="datetimeFigureOut">
              <a:rPr lang="ru-RU" smtClean="0"/>
              <a:t>25.01.2021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21914EE-EB9E-4337-85C0-4F9463CA107F}"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625544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CDCA310D-C04E-4743-BB0A-A651491E5902}" type="datetimeFigureOut">
              <a:rPr lang="ru-RU" smtClean="0"/>
              <a:t>25.01.2021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21914EE-EB9E-4337-85C0-4F9463CA107F}" type="slidenum">
              <a:rPr lang="ru-RU" smtClean="0"/>
              <a:t>‹#›</a:t>
            </a:fld>
            <a:endParaRPr lang="ru-RU"/>
          </a:p>
        </p:txBody>
      </p:sp>
    </p:spTree>
    <p:extLst>
      <p:ext uri="{BB962C8B-B14F-4D97-AF65-F5344CB8AC3E}">
        <p14:creationId xmlns:p14="http://schemas.microsoft.com/office/powerpoint/2010/main" val="26462399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9728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21792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CDCA310D-C04E-4743-BB0A-A651491E5902}" type="datetimeFigureOut">
              <a:rPr lang="ru-RU" smtClean="0"/>
              <a:t>25.01.2021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821914EE-EB9E-4337-85C0-4F9463CA107F}" type="slidenum">
              <a:rPr lang="ru-RU" smtClean="0"/>
              <a:t>‹#›</a:t>
            </a:fld>
            <a:endParaRPr lang="ru-RU"/>
          </a:p>
        </p:txBody>
      </p:sp>
    </p:spTree>
    <p:extLst>
      <p:ext uri="{BB962C8B-B14F-4D97-AF65-F5344CB8AC3E}">
        <p14:creationId xmlns:p14="http://schemas.microsoft.com/office/powerpoint/2010/main" val="37254582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CDCA310D-C04E-4743-BB0A-A651491E5902}" type="datetimeFigureOut">
              <a:rPr lang="ru-RU" smtClean="0"/>
              <a:t>25.01.2021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821914EE-EB9E-4337-85C0-4F9463CA107F}" type="slidenum">
              <a:rPr lang="ru-RU" smtClean="0"/>
              <a:t>‹#›</a:t>
            </a:fld>
            <a:endParaRPr lang="ru-RU"/>
          </a:p>
        </p:txBody>
      </p:sp>
    </p:spTree>
    <p:extLst>
      <p:ext uri="{BB962C8B-B14F-4D97-AF65-F5344CB8AC3E}">
        <p14:creationId xmlns:p14="http://schemas.microsoft.com/office/powerpoint/2010/main" val="3696647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CDCA310D-C04E-4743-BB0A-A651491E5902}" type="datetimeFigureOut">
              <a:rPr lang="ru-RU" smtClean="0"/>
              <a:t>25.01.2021</a:t>
            </a:fld>
            <a:endParaRPr lang="ru-RU"/>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ru-RU"/>
          </a:p>
        </p:txBody>
      </p:sp>
      <p:sp>
        <p:nvSpPr>
          <p:cNvPr id="9" name="Slide Number Placeholder 8"/>
          <p:cNvSpPr>
            <a:spLocks noGrp="1"/>
          </p:cNvSpPr>
          <p:nvPr>
            <p:ph type="sldNum" sz="quarter" idx="12"/>
          </p:nvPr>
        </p:nvSpPr>
        <p:spPr/>
        <p:txBody>
          <a:bodyPr/>
          <a:lstStyle/>
          <a:p>
            <a:fld id="{821914EE-EB9E-4337-85C0-4F9463CA107F}" type="slidenum">
              <a:rPr lang="ru-RU" smtClean="0"/>
              <a:t>‹#›</a:t>
            </a:fld>
            <a:endParaRPr lang="ru-RU"/>
          </a:p>
        </p:txBody>
      </p:sp>
    </p:spTree>
    <p:extLst>
      <p:ext uri="{BB962C8B-B14F-4D97-AF65-F5344CB8AC3E}">
        <p14:creationId xmlns:p14="http://schemas.microsoft.com/office/powerpoint/2010/main" val="139394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CDCA310D-C04E-4743-BB0A-A651491E5902}" type="datetimeFigureOut">
              <a:rPr lang="ru-RU" smtClean="0"/>
              <a:t>25.01.2021</a:t>
            </a:fld>
            <a:endParaRPr lang="ru-RU"/>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ru-RU"/>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821914EE-EB9E-4337-85C0-4F9463CA107F}" type="slidenum">
              <a:rPr lang="ru-RU" smtClean="0"/>
              <a:t>‹#›</a:t>
            </a:fld>
            <a:endParaRPr lang="ru-RU"/>
          </a:p>
        </p:txBody>
      </p:sp>
    </p:spTree>
    <p:extLst>
      <p:ext uri="{BB962C8B-B14F-4D97-AF65-F5344CB8AC3E}">
        <p14:creationId xmlns:p14="http://schemas.microsoft.com/office/powerpoint/2010/main" val="14458671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CDCA310D-C04E-4743-BB0A-A651491E5902}" type="datetimeFigureOut">
              <a:rPr lang="ru-RU" smtClean="0"/>
              <a:t>25.01.2021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21914EE-EB9E-4337-85C0-4F9463CA107F}" type="slidenum">
              <a:rPr lang="ru-RU" smtClean="0"/>
              <a:t>‹#›</a:t>
            </a:fld>
            <a:endParaRPr lang="ru-RU"/>
          </a:p>
        </p:txBody>
      </p:sp>
    </p:spTree>
    <p:extLst>
      <p:ext uri="{BB962C8B-B14F-4D97-AF65-F5344CB8AC3E}">
        <p14:creationId xmlns:p14="http://schemas.microsoft.com/office/powerpoint/2010/main" val="2902316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CDCA310D-C04E-4743-BB0A-A651491E5902}" type="datetimeFigureOut">
              <a:rPr lang="ru-RU" smtClean="0"/>
              <a:t>25.01.2021</a:t>
            </a:fld>
            <a:endParaRPr lang="ru-RU"/>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ru-RU"/>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821914EE-EB9E-4337-85C0-4F9463CA107F}" type="slidenum">
              <a:rPr lang="ru-RU" smtClean="0"/>
              <a:t>‹#›</a:t>
            </a:fld>
            <a:endParaRPr lang="ru-RU"/>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980272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97280" y="758952"/>
            <a:ext cx="10058400" cy="2857705"/>
          </a:xfrm>
        </p:spPr>
        <p:txBody>
          <a:bodyPr>
            <a:normAutofit/>
          </a:bodyPr>
          <a:lstStyle/>
          <a:p>
            <a:pPr algn="ctr"/>
            <a:r>
              <a:rPr lang="ru-RU" sz="3200" b="1" dirty="0">
                <a:latin typeface="Times New Roman" panose="02020603050405020304" pitchFamily="18" charset="0"/>
                <a:cs typeface="Times New Roman" panose="02020603050405020304" pitchFamily="18" charset="0"/>
              </a:rPr>
              <a:t>ИНДИВИДУАЛЬНЫЕ ФОРМЫ ПСИХОЛОГИЧЕСКОЙ КОРРЕКЦИИ ДЕТЕЙ С</a:t>
            </a:r>
            <a:br>
              <a:rPr lang="ru-RU" sz="3200" b="1" dirty="0">
                <a:latin typeface="Times New Roman" panose="02020603050405020304" pitchFamily="18" charset="0"/>
                <a:cs typeface="Times New Roman" panose="02020603050405020304" pitchFamily="18" charset="0"/>
              </a:rPr>
            </a:br>
            <a:r>
              <a:rPr lang="ru-RU" sz="3200" b="1" dirty="0">
                <a:latin typeface="Times New Roman" panose="02020603050405020304" pitchFamily="18" charset="0"/>
                <a:cs typeface="Times New Roman" panose="02020603050405020304" pitchFamily="18" charset="0"/>
              </a:rPr>
              <a:t>ЭМОЦИОНАЛЬНЫМИ НАРУШЕНИЯМИ</a:t>
            </a:r>
          </a:p>
        </p:txBody>
      </p:sp>
      <p:sp>
        <p:nvSpPr>
          <p:cNvPr id="3" name="Подзаголовок 2"/>
          <p:cNvSpPr>
            <a:spLocks noGrp="1"/>
          </p:cNvSpPr>
          <p:nvPr>
            <p:ph type="subTitle" idx="1"/>
          </p:nvPr>
        </p:nvSpPr>
        <p:spPr/>
        <p:txBody>
          <a:bodyPr>
            <a:normAutofit/>
          </a:bodyPr>
          <a:lstStyle/>
          <a:p>
            <a:pPr algn="ctr"/>
            <a:r>
              <a:rPr lang="ru-RU" sz="3200" b="1" dirty="0" smtClean="0">
                <a:solidFill>
                  <a:schemeClr val="tx1"/>
                </a:solidFill>
                <a:latin typeface="Times New Roman" panose="02020603050405020304" pitchFamily="18" charset="0"/>
                <a:cs typeface="Times New Roman" panose="02020603050405020304" pitchFamily="18" charset="0"/>
              </a:rPr>
              <a:t>Лекция 11</a:t>
            </a:r>
            <a:endParaRPr lang="ru-RU" sz="32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450370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Индивидуальную психологическую коррекцию целесообразно использовать для детей с более глубокими эмоциональными нарушениями, а именно неврозами и </a:t>
            </a:r>
            <a:r>
              <a:rPr lang="ru-RU" dirty="0" err="1" smtClean="0">
                <a:latin typeface="Times New Roman" panose="02020603050405020304" pitchFamily="18" charset="0"/>
                <a:cs typeface="Times New Roman" panose="02020603050405020304" pitchFamily="18" charset="0"/>
              </a:rPr>
              <a:t>неврозоподобными</a:t>
            </a:r>
            <a:r>
              <a:rPr lang="ru-RU" dirty="0" smtClean="0">
                <a:latin typeface="Times New Roman" panose="02020603050405020304" pitchFamily="18" charset="0"/>
                <a:cs typeface="Times New Roman" panose="02020603050405020304" pitchFamily="18" charset="0"/>
              </a:rPr>
              <a:t> состояниями. Особое место в клинике эмоциональных нарушений занимают неврозы детского возраста. В большинстве работ отечественных и зарубежных психологов неврозы рассматриваются как болезни личности, как особая форма личностного развития. В. Н. Мясищев писал: «Невроз представляет собой болезнь личности еще и потому, что нигде, как в неврозе, с такой полнотой и выпуклостью не раскрывается перед исследователем личность человека, нигде так убедительно не выступает болезнетворная и благотворная роль человеческих отношений, нигде так ясно не выступают уродующая и целительная сила воздействия, не сказывается с такой отчетливостью роль созданных людьми обстоятельств» (Мясищев, 1995, с. 204). В развитии невроза взаимодействуют биологические, психологические и социальные факторы. Наиболее распространенным этиологическим фактором детских неврозов является психическая травма. Психическая травма (ПТ) – это внешние раздражители, оказывающие патогенное, болезненное воздействие на индивида. ПТ может быть двух видов – ситуационная и пролонгированная. К ситуационным ПТ относится неожиданный испуг ребенка, острый межличностный конфликт в семье ребенка или в школе. Исследования психологов показывают, что наибольшее патогенное влияние на личность ребенка оказывают не острые психические травмы, а пролонгированные (хронические). Психотравмирующие ситуации в детском возрасте могут непосредственно проявляться в семье ребенка, в отношениях между родителями и ребенком. Нередко психотравмирующие ситуации проявляются в школе или в другом детском коллективе. Длительное воздействие внешних раздражителей (психотравмирующих ситуаций) может привести к </a:t>
            </a:r>
            <a:r>
              <a:rPr lang="ru-RU" dirty="0" err="1" smtClean="0">
                <a:latin typeface="Times New Roman" panose="02020603050405020304" pitchFamily="18" charset="0"/>
                <a:cs typeface="Times New Roman" panose="02020603050405020304" pitchFamily="18" charset="0"/>
              </a:rPr>
              <a:t>внутриличностному</a:t>
            </a:r>
            <a:r>
              <a:rPr lang="ru-RU" dirty="0" smtClean="0">
                <a:latin typeface="Times New Roman" panose="02020603050405020304" pitchFamily="18" charset="0"/>
                <a:cs typeface="Times New Roman" panose="02020603050405020304" pitchFamily="18" charset="0"/>
              </a:rPr>
              <a:t> конфликту. Однако следует подчеркнуть, что патогенное влияние оказывают не столько сами внешние раздражители, сколько их личностная значимость для ребенка и подростка.</a:t>
            </a:r>
          </a:p>
          <a:p>
            <a:pPr algn="just"/>
            <a:r>
              <a:rPr lang="ru-RU" dirty="0" smtClean="0">
                <a:latin typeface="Times New Roman" panose="02020603050405020304" pitchFamily="18" charset="0"/>
                <a:cs typeface="Times New Roman" panose="02020603050405020304" pitchFamily="18" charset="0"/>
              </a:rPr>
              <a:t> Вторым этиологическим фактором детских неврозов являются </a:t>
            </a:r>
            <a:r>
              <a:rPr lang="ru-RU" dirty="0" err="1" smtClean="0">
                <a:latin typeface="Times New Roman" panose="02020603050405020304" pitchFamily="18" charset="0"/>
                <a:cs typeface="Times New Roman" panose="02020603050405020304" pitchFamily="18" charset="0"/>
              </a:rPr>
              <a:t>преневротические</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патохарактерологические</a:t>
            </a:r>
            <a:r>
              <a:rPr lang="ru-RU" dirty="0" smtClean="0">
                <a:latin typeface="Times New Roman" panose="02020603050405020304" pitchFamily="18" charset="0"/>
                <a:cs typeface="Times New Roman" panose="02020603050405020304" pitchFamily="18" charset="0"/>
              </a:rPr>
              <a:t> особенности ребенка. А. И. Захаров и А. С. </a:t>
            </a:r>
            <a:r>
              <a:rPr lang="ru-RU" dirty="0" err="1" smtClean="0">
                <a:latin typeface="Times New Roman" panose="02020603050405020304" pitchFamily="18" charset="0"/>
                <a:cs typeface="Times New Roman" panose="02020603050405020304" pitchFamily="18" charset="0"/>
              </a:rPr>
              <a:t>Спиваковская</a:t>
            </a:r>
            <a:r>
              <a:rPr lang="ru-RU" dirty="0" smtClean="0">
                <a:latin typeface="Times New Roman" panose="02020603050405020304" pitchFamily="18" charset="0"/>
                <a:cs typeface="Times New Roman" panose="02020603050405020304" pitchFamily="18" charset="0"/>
              </a:rPr>
              <a:t> выделяют тревожность и беспокойство ребенка как факторы, предрасполагающие к неврозу. В раннем возрасте тревожность и беспокойство проявляются в повышенной раздражительности, плаксивости, капризности ребенка. А. И. Захаров описал </a:t>
            </a:r>
            <a:r>
              <a:rPr lang="ru-RU" dirty="0" err="1" smtClean="0">
                <a:latin typeface="Times New Roman" panose="02020603050405020304" pitchFamily="18" charset="0"/>
                <a:cs typeface="Times New Roman" panose="02020603050405020304" pitchFamily="18" charset="0"/>
              </a:rPr>
              <a:t>преморбидные</a:t>
            </a:r>
            <a:r>
              <a:rPr lang="ru-RU" dirty="0" smtClean="0">
                <a:latin typeface="Times New Roman" panose="02020603050405020304" pitchFamily="18" charset="0"/>
                <a:cs typeface="Times New Roman" panose="02020603050405020304" pitchFamily="18" charset="0"/>
              </a:rPr>
              <a:t> черты личности ребенка-невротика: это </a:t>
            </a:r>
            <a:r>
              <a:rPr lang="ru-RU" dirty="0" err="1" smtClean="0">
                <a:latin typeface="Times New Roman" panose="02020603050405020304" pitchFamily="18" charset="0"/>
                <a:cs typeface="Times New Roman" panose="02020603050405020304" pitchFamily="18" charset="0"/>
              </a:rPr>
              <a:t>сензитивность</a:t>
            </a:r>
            <a:r>
              <a:rPr lang="ru-RU" dirty="0" smtClean="0">
                <a:latin typeface="Times New Roman" panose="02020603050405020304" pitchFamily="18" charset="0"/>
                <a:cs typeface="Times New Roman" panose="02020603050405020304" pitchFamily="18" charset="0"/>
              </a:rPr>
              <a:t> (эмоциональная чувствительность), наивность, эгоцентризм, </a:t>
            </a:r>
            <a:r>
              <a:rPr lang="ru-RU" dirty="0" err="1" smtClean="0">
                <a:latin typeface="Times New Roman" panose="02020603050405020304" pitchFamily="18" charset="0"/>
                <a:cs typeface="Times New Roman" panose="02020603050405020304" pitchFamily="18" charset="0"/>
              </a:rPr>
              <a:t>импрессивность</a:t>
            </a:r>
            <a:r>
              <a:rPr lang="ru-RU" dirty="0" smtClean="0">
                <a:latin typeface="Times New Roman" panose="02020603050405020304" pitchFamily="18" charset="0"/>
                <a:cs typeface="Times New Roman" panose="02020603050405020304" pitchFamily="18" charset="0"/>
              </a:rPr>
              <a:t>, противоречивость, неравномерность психического развития, латентность реакций.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268751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 И. Гарбузов выделил контрастность как наиболее значимую </a:t>
            </a:r>
            <a:r>
              <a:rPr lang="ru-RU" dirty="0" err="1" smtClean="0">
                <a:latin typeface="Times New Roman" panose="02020603050405020304" pitchFamily="18" charset="0"/>
                <a:cs typeface="Times New Roman" panose="02020603050405020304" pitchFamily="18" charset="0"/>
              </a:rPr>
              <a:t>преморбидную</a:t>
            </a:r>
            <a:r>
              <a:rPr lang="ru-RU" dirty="0" smtClean="0">
                <a:latin typeface="Times New Roman" panose="02020603050405020304" pitchFamily="18" charset="0"/>
                <a:cs typeface="Times New Roman" panose="02020603050405020304" pitchFamily="18" charset="0"/>
              </a:rPr>
              <a:t> черту личности, предрасполагающую ребенка к неврозу. Это проявляется в противоречивости всех личностных характеристик.</a:t>
            </a:r>
          </a:p>
          <a:p>
            <a:pPr algn="just"/>
            <a:r>
              <a:rPr lang="ru-RU" dirty="0" smtClean="0">
                <a:latin typeface="Times New Roman" panose="02020603050405020304" pitchFamily="18" charset="0"/>
                <a:cs typeface="Times New Roman" panose="02020603050405020304" pitchFamily="18" charset="0"/>
              </a:rPr>
              <a:t>Третьим этиологическим фактором, предрасполагающим ребенка к неврозу, является дисгармония семейных отношений. По данным отечественных и зарубежных авторов дисгармония семейных отношений является основным патогенетическим фактором эмоционального неблагополучия ребенка. Она проявляется в конфликтных отношениях между супругами или прародителями, в нестабильности семьи. </a:t>
            </a:r>
          </a:p>
          <a:p>
            <a:pPr algn="just"/>
            <a:r>
              <a:rPr lang="ru-RU" dirty="0" smtClean="0">
                <a:latin typeface="Times New Roman" panose="02020603050405020304" pitchFamily="18" charset="0"/>
                <a:cs typeface="Times New Roman" panose="02020603050405020304" pitchFamily="18" charset="0"/>
              </a:rPr>
              <a:t>Четвертым фактором, предрасполагающим к неврозу, являются неадекватные родительские установки и дисгармоничный стиль семейного воспитания Главным, стержневым признаком невроза является наличие </a:t>
            </a:r>
            <a:r>
              <a:rPr lang="ru-RU" dirty="0" err="1" smtClean="0">
                <a:latin typeface="Times New Roman" panose="02020603050405020304" pitchFamily="18" charset="0"/>
                <a:cs typeface="Times New Roman" panose="02020603050405020304" pitchFamily="18" charset="0"/>
              </a:rPr>
              <a:t>внутриличностного</a:t>
            </a:r>
            <a:r>
              <a:rPr lang="ru-RU" dirty="0" smtClean="0">
                <a:latin typeface="Times New Roman" panose="02020603050405020304" pitchFamily="18" charset="0"/>
                <a:cs typeface="Times New Roman" panose="02020603050405020304" pitchFamily="18" charset="0"/>
              </a:rPr>
              <a:t> конфликта у ребенка. В работах зарубежных и отечественных авторов анализируются конфликты, лежащие в основе невротических нарушений у детей. А. Фрейд, следуя традициям классического психоанализа, выделяет три типа детских конфликтов, лежащих в основе невроза:</a:t>
            </a:r>
          </a:p>
          <a:p>
            <a:pPr algn="just"/>
            <a:r>
              <a:rPr lang="ru-RU" dirty="0" smtClean="0">
                <a:latin typeface="Times New Roman" panose="02020603050405020304" pitchFamily="18" charset="0"/>
                <a:cs typeface="Times New Roman" panose="02020603050405020304" pitchFamily="18" charset="0"/>
              </a:rPr>
              <a:t>1. Внешние конфликты – разыгрываются между личностью ребенка и объективным миром и возникают при ограничении и запрещении побуждений ребенка окружающими. С этим конфликтом сопряжены страхи перед окружающим миром (страх утраты любви, страх критики, страх кастрации и пр.).</a:t>
            </a:r>
          </a:p>
          <a:p>
            <a:pPr algn="just"/>
            <a:r>
              <a:rPr lang="ru-RU" dirty="0" smtClean="0">
                <a:latin typeface="Times New Roman" panose="02020603050405020304" pitchFamily="18" charset="0"/>
                <a:cs typeface="Times New Roman" panose="02020603050405020304" pitchFamily="18" charset="0"/>
              </a:rPr>
              <a:t>2. Глубоко осознанные конфликты – появляются у ребенка, когда возникают противоречия между инстинктивными желаниями и требованиями Сверх-Я. Этим конфликтам сопутствует чувство вины.</a:t>
            </a:r>
          </a:p>
          <a:p>
            <a:pPr algn="just"/>
            <a:r>
              <a:rPr lang="ru-RU" dirty="0" smtClean="0">
                <a:latin typeface="Times New Roman" panose="02020603050405020304" pitchFamily="18" charset="0"/>
                <a:cs typeface="Times New Roman" panose="02020603050405020304" pitchFamily="18" charset="0"/>
              </a:rPr>
              <a:t>3. Внутренние конфликты – их создает ОНО, содержащее инстинкты и аффекты противоположного рода, например, любовь и ненависть, активность-пассивность и пр., воспринимаемые Я как угроза и проявляющиеся у ребенка в многочисленных страхах.</a:t>
            </a:r>
          </a:p>
          <a:p>
            <a:pPr algn="just"/>
            <a:r>
              <a:rPr lang="ru-RU" dirty="0" smtClean="0">
                <a:latin typeface="Times New Roman" panose="02020603050405020304" pitchFamily="18" charset="0"/>
                <a:cs typeface="Times New Roman" panose="02020603050405020304" pitchFamily="18" charset="0"/>
              </a:rPr>
              <a:t>По мнению автора, к неврозам предрасположены дети, которые не способны преодолеть имеющиеся конфликты. Такие дети преодолевают отказы в удовлетворении их инстинктивных побуждений с помощью методов защиты (отрицание, проекция, регрессия, реактивное образование) или через многообразные аффективные реакции (Фрейд А., 1993).</a:t>
            </a: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769436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 отличие от 3. и А. Фрейд, Юнг считал, что симптомы нарушения у ребенка являются показателем не его собственного конфликта, а конфликта членов его семьи. Он писал: «Ребенок страдает не от того, что испытывает бессознательные, </a:t>
            </a:r>
            <a:r>
              <a:rPr lang="ru-RU" dirty="0" err="1" smtClean="0">
                <a:latin typeface="Times New Roman" panose="02020603050405020304" pitchFamily="18" charset="0"/>
                <a:cs typeface="Times New Roman" panose="02020603050405020304" pitchFamily="18" charset="0"/>
              </a:rPr>
              <a:t>инцестуозные</a:t>
            </a:r>
            <a:r>
              <a:rPr lang="ru-RU" dirty="0" smtClean="0">
                <a:latin typeface="Times New Roman" panose="02020603050405020304" pitchFamily="18" charset="0"/>
                <a:cs typeface="Times New Roman" panose="02020603050405020304" pitchFamily="18" charset="0"/>
              </a:rPr>
              <a:t> фантазии, а потому, что их имеет его отец» (Юнг, 1994, с. 141).</a:t>
            </a:r>
          </a:p>
          <a:p>
            <a:pPr algn="just"/>
            <a:r>
              <a:rPr lang="ru-RU" dirty="0" smtClean="0">
                <a:latin typeface="Times New Roman" panose="02020603050405020304" pitchFamily="18" charset="0"/>
                <a:cs typeface="Times New Roman" panose="02020603050405020304" pitchFamily="18" charset="0"/>
              </a:rPr>
              <a:t>Важным звеном в системе помощи ребенку с неврозами является психологическая коррекция. Значительный вклад в практику психологической коррекции детей с эмоциональными нарушениями внесли представители психоаналитической школы внедрением метода игровой терапии. Игра является наиболее естественной формой жизнедеятельности ребенка. В процессе игры происходит активное взаимодействие ребенка с окружающим миром, развиваются его интеллектуальные, эмоционально-волевые, нравственные качества, формируется его личность в целом. Существенным психологическим признаком игры является одновременное переживание человеком условности и реальности создавшейся ситуации. В условных обстоятельствах, создаваемых определенными правилами, игра дает человеку возможность переживать удачи, успех, раскрыть свои физические и психические возможности. Эти свойства игры имеют важное </a:t>
            </a:r>
            <a:r>
              <a:rPr lang="ru-RU" dirty="0" err="1" smtClean="0">
                <a:latin typeface="Times New Roman" panose="02020603050405020304" pitchFamily="18" charset="0"/>
                <a:cs typeface="Times New Roman" panose="02020603050405020304" pitchFamily="18" charset="0"/>
              </a:rPr>
              <a:t>психокоррекционное</a:t>
            </a:r>
            <a:r>
              <a:rPr lang="ru-RU" dirty="0" smtClean="0">
                <a:latin typeface="Times New Roman" panose="02020603050405020304" pitchFamily="18" charset="0"/>
                <a:cs typeface="Times New Roman" panose="02020603050405020304" pitchFamily="18" charset="0"/>
              </a:rPr>
              <a:t> значение, т. е. составляют ее психотерапевтический </a:t>
            </a:r>
            <a:r>
              <a:rPr lang="ru-RU" dirty="0" err="1" smtClean="0">
                <a:latin typeface="Times New Roman" panose="02020603050405020304" pitchFamily="18" charset="0"/>
                <a:cs typeface="Times New Roman" panose="02020603050405020304" pitchFamily="18" charset="0"/>
              </a:rPr>
              <a:t>психокоррекционный</a:t>
            </a:r>
            <a:r>
              <a:rPr lang="ru-RU" dirty="0" smtClean="0">
                <a:latin typeface="Times New Roman" panose="02020603050405020304" pitchFamily="18" charset="0"/>
                <a:cs typeface="Times New Roman" panose="02020603050405020304" pitchFamily="18" charset="0"/>
              </a:rPr>
              <a:t> потенциал.</a:t>
            </a:r>
          </a:p>
          <a:p>
            <a:pPr algn="just"/>
            <a:r>
              <a:rPr lang="ru-RU" dirty="0" smtClean="0">
                <a:latin typeface="Times New Roman" panose="02020603050405020304" pitchFamily="18" charset="0"/>
                <a:cs typeface="Times New Roman" panose="02020603050405020304" pitchFamily="18" charset="0"/>
              </a:rPr>
              <a:t>Игра как метод психотерапии и </a:t>
            </a:r>
            <a:r>
              <a:rPr lang="ru-RU" dirty="0" err="1" smtClean="0">
                <a:latin typeface="Times New Roman" panose="02020603050405020304" pitchFamily="18" charset="0"/>
                <a:cs typeface="Times New Roman" panose="02020603050405020304" pitchFamily="18" charset="0"/>
              </a:rPr>
              <a:t>психокоррекции</a:t>
            </a:r>
            <a:r>
              <a:rPr lang="ru-RU" dirty="0" smtClean="0">
                <a:latin typeface="Times New Roman" panose="02020603050405020304" pitchFamily="18" charset="0"/>
                <a:cs typeface="Times New Roman" panose="02020603050405020304" pitchFamily="18" charset="0"/>
              </a:rPr>
              <a:t> стала применяться в начале двадцатого века. Одним из родоначальников игровых методов в лечении больных являлся </a:t>
            </a:r>
            <a:r>
              <a:rPr lang="ru-RU" dirty="0" err="1" smtClean="0">
                <a:latin typeface="Times New Roman" panose="02020603050405020304" pitchFamily="18" charset="0"/>
                <a:cs typeface="Times New Roman" panose="02020603050405020304" pitchFamily="18" charset="0"/>
              </a:rPr>
              <a:t>Moreno</a:t>
            </a:r>
            <a:r>
              <a:rPr lang="ru-RU" dirty="0" smtClean="0">
                <a:latin typeface="Times New Roman" panose="02020603050405020304" pitchFamily="18" charset="0"/>
                <a:cs typeface="Times New Roman" panose="02020603050405020304" pitchFamily="18" charset="0"/>
              </a:rPr>
              <a:t>, который разработал метод </a:t>
            </a:r>
            <a:r>
              <a:rPr lang="ru-RU" dirty="0" err="1" smtClean="0">
                <a:latin typeface="Times New Roman" panose="02020603050405020304" pitchFamily="18" charset="0"/>
                <a:cs typeface="Times New Roman" panose="02020603050405020304" pitchFamily="18" charset="0"/>
              </a:rPr>
              <a:t>психодрамы</a:t>
            </a:r>
            <a:r>
              <a:rPr lang="ru-RU" dirty="0" smtClean="0">
                <a:latin typeface="Times New Roman" panose="02020603050405020304" pitchFamily="18" charset="0"/>
                <a:cs typeface="Times New Roman" panose="02020603050405020304" pitchFamily="18" charset="0"/>
              </a:rPr>
              <a:t>, направленный на коррекцию взаимоотношений больных. В 1922 году </a:t>
            </a:r>
            <a:r>
              <a:rPr lang="ru-RU" dirty="0" err="1" smtClean="0">
                <a:latin typeface="Times New Roman" panose="02020603050405020304" pitchFamily="18" charset="0"/>
                <a:cs typeface="Times New Roman" panose="02020603050405020304" pitchFamily="18" charset="0"/>
              </a:rPr>
              <a:t>Moreno</a:t>
            </a:r>
            <a:r>
              <a:rPr lang="ru-RU" dirty="0" smtClean="0">
                <a:latin typeface="Times New Roman" panose="02020603050405020304" pitchFamily="18" charset="0"/>
                <a:cs typeface="Times New Roman" panose="02020603050405020304" pitchFamily="18" charset="0"/>
              </a:rPr>
              <a:t> впервые организовал в Вене лечебный «театр экспромта», в котором вместе с больными на сцене выступали актеры-профессионалы. Основой лечебного эффекта </a:t>
            </a:r>
            <a:r>
              <a:rPr lang="ru-RU" dirty="0" err="1" smtClean="0">
                <a:latin typeface="Times New Roman" panose="02020603050405020304" pitchFamily="18" charset="0"/>
                <a:cs typeface="Times New Roman" panose="02020603050405020304" pitchFamily="18" charset="0"/>
              </a:rPr>
              <a:t>психодрамы</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Moreno</a:t>
            </a:r>
            <a:r>
              <a:rPr lang="ru-RU" dirty="0" smtClean="0">
                <a:latin typeface="Times New Roman" panose="02020603050405020304" pitchFamily="18" charset="0"/>
                <a:cs typeface="Times New Roman" panose="02020603050405020304" pitchFamily="18" charset="0"/>
              </a:rPr>
              <a:t> является катарсис, душевное очищение и облегчение.</a:t>
            </a:r>
          </a:p>
          <a:p>
            <a:pPr algn="just"/>
            <a:r>
              <a:rPr lang="ru-RU" dirty="0" smtClean="0">
                <a:latin typeface="Times New Roman" panose="02020603050405020304" pitchFamily="18" charset="0"/>
                <a:cs typeface="Times New Roman" panose="02020603050405020304" pitchFamily="18" charset="0"/>
              </a:rPr>
              <a:t>В середине двадцатых годов </a:t>
            </a:r>
            <a:r>
              <a:rPr lang="ru-RU" dirty="0" err="1" smtClean="0">
                <a:latin typeface="Times New Roman" panose="02020603050405020304" pitchFamily="18" charset="0"/>
                <a:cs typeface="Times New Roman" panose="02020603050405020304" pitchFamily="18" charset="0"/>
              </a:rPr>
              <a:t>Anna</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Freud</a:t>
            </a:r>
            <a:r>
              <a:rPr lang="ru-RU" dirty="0" smtClean="0">
                <a:latin typeface="Times New Roman" panose="02020603050405020304" pitchFamily="18" charset="0"/>
                <a:cs typeface="Times New Roman" panose="02020603050405020304" pitchFamily="18" charset="0"/>
              </a:rPr>
              <a:t> и </a:t>
            </a:r>
            <a:r>
              <a:rPr lang="ru-RU" dirty="0" err="1" smtClean="0">
                <a:latin typeface="Times New Roman" panose="02020603050405020304" pitchFamily="18" charset="0"/>
                <a:cs typeface="Times New Roman" panose="02020603050405020304" pitchFamily="18" charset="0"/>
              </a:rPr>
              <a:t>Melanie</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Klein</a:t>
            </a:r>
            <a:r>
              <a:rPr lang="ru-RU" dirty="0" smtClean="0">
                <a:latin typeface="Times New Roman" panose="02020603050405020304" pitchFamily="18" charset="0"/>
                <a:cs typeface="Times New Roman" panose="02020603050405020304" pitchFamily="18" charset="0"/>
              </a:rPr>
              <a:t> впервые обратились к использованию игры как метода психотерапии детей. Авторами были предложены две формы игровой терапии: направленная и ненаправленная. Направленная (директивная) </a:t>
            </a:r>
            <a:r>
              <a:rPr lang="ru-RU" dirty="0" err="1" smtClean="0">
                <a:latin typeface="Times New Roman" panose="02020603050405020304" pitchFamily="18" charset="0"/>
                <a:cs typeface="Times New Roman" panose="02020603050405020304" pitchFamily="18" charset="0"/>
              </a:rPr>
              <a:t>игро</a:t>
            </a:r>
            <a:r>
              <a:rPr lang="ru-RU" dirty="0" smtClean="0">
                <a:latin typeface="Times New Roman" panose="02020603050405020304" pitchFamily="18" charset="0"/>
                <a:cs typeface="Times New Roman" panose="02020603050405020304" pitchFamily="18" charset="0"/>
              </a:rPr>
              <a:t>~ терапия предполагает активное участие психолога в игре ребенка, где он направляет и интерпретирует деятельность ребенка. Ненаправленная (</a:t>
            </a:r>
            <a:r>
              <a:rPr lang="ru-RU" dirty="0" err="1" smtClean="0">
                <a:latin typeface="Times New Roman" panose="02020603050405020304" pitchFamily="18" charset="0"/>
                <a:cs typeface="Times New Roman" panose="02020603050405020304" pitchFamily="18" charset="0"/>
              </a:rPr>
              <a:t>недирективная</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игротерапия</a:t>
            </a:r>
            <a:r>
              <a:rPr lang="ru-RU" dirty="0" smtClean="0">
                <a:latin typeface="Times New Roman" panose="02020603050405020304" pitchFamily="18" charset="0"/>
                <a:cs typeface="Times New Roman" panose="02020603050405020304" pitchFamily="18" charset="0"/>
              </a:rPr>
              <a:t> проходит в форме свободной игры ребенка, что способствует большему самовыражению, достижению эмоциональной устойчивости и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Зарубежные исследователи разработали огромное количество методов </a:t>
            </a:r>
            <a:r>
              <a:rPr lang="ru-RU" dirty="0" err="1" smtClean="0">
                <a:latin typeface="Times New Roman" panose="02020603050405020304" pitchFamily="18" charset="0"/>
                <a:cs typeface="Times New Roman" panose="02020603050405020304" pitchFamily="18" charset="0"/>
              </a:rPr>
              <a:t>недирективной</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игротерапии</a:t>
            </a:r>
            <a:r>
              <a:rPr lang="ru-RU" dirty="0" smtClean="0">
                <a:latin typeface="Times New Roman" panose="02020603050405020304" pitchFamily="18" charset="0"/>
                <a:cs typeface="Times New Roman" panose="02020603050405020304" pitchFamily="18" charset="0"/>
              </a:rPr>
              <a:t>. Например, широко используются игры с песком и водой с целью коррекции эмоционального дискомфорта ребенка (</a:t>
            </a:r>
            <a:r>
              <a:rPr lang="ru-RU" dirty="0" err="1" smtClean="0">
                <a:latin typeface="Times New Roman" panose="02020603050405020304" pitchFamily="18" charset="0"/>
                <a:cs typeface="Times New Roman" panose="02020603050405020304" pitchFamily="18" charset="0"/>
              </a:rPr>
              <a:t>Chan</a:t>
            </a:r>
            <a:r>
              <a:rPr lang="ru-RU" dirty="0" smtClean="0">
                <a:latin typeface="Times New Roman" panose="02020603050405020304" pitchFamily="18" charset="0"/>
                <a:cs typeface="Times New Roman" panose="02020603050405020304" pitchFamily="18" charset="0"/>
              </a:rPr>
              <a:t>, 1980). М. </a:t>
            </a:r>
            <a:r>
              <a:rPr lang="ru-RU" dirty="0" err="1" smtClean="0">
                <a:latin typeface="Times New Roman" panose="02020603050405020304" pitchFamily="18" charset="0"/>
                <a:cs typeface="Times New Roman" panose="02020603050405020304" pitchFamily="18" charset="0"/>
              </a:rPr>
              <a:t>Lowenfeld</a:t>
            </a:r>
            <a:endParaRPr lang="ru-RU" dirty="0" smtClean="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предложила методику «</a:t>
            </a:r>
            <a:r>
              <a:rPr lang="ru-RU" dirty="0" err="1" smtClean="0">
                <a:latin typeface="Times New Roman" panose="02020603050405020304" pitchFamily="18" charset="0"/>
                <a:cs typeface="Times New Roman" panose="02020603050405020304" pitchFamily="18" charset="0"/>
              </a:rPr>
              <a:t>миросозидания</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Well-Technik</a:t>
            </a:r>
            <a:r>
              <a:rPr lang="ru-RU" dirty="0" smtClean="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270069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186309"/>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 распоряжение ребенка предоставляется набор различных предметов – фигурки людей, животных, части зданий, домики, автомашины, деревья, бесформенный материал – плоский и открытый ящик, наполненный песком. Из этого материала ребенок строит свой мир. «Миры» создаются ребенком в соответствии с его возрастом, индивидуальными особенностями. Психолог обсуждает с ним процесс и продукт его творчества. В процессе игры дети обнаруживают свое эмоциональное отношение к людям, предметам. Эта игра представляет собой определенную диагностическую ценность, кроме того, в процессе игры ребенок перерабатывает свои душевные конфликты. </a:t>
            </a:r>
          </a:p>
          <a:p>
            <a:pPr algn="just"/>
            <a:r>
              <a:rPr lang="ru-RU" dirty="0" err="1" smtClean="0">
                <a:latin typeface="Times New Roman" panose="02020603050405020304" pitchFamily="18" charset="0"/>
                <a:cs typeface="Times New Roman" panose="02020603050405020304" pitchFamily="18" charset="0"/>
              </a:rPr>
              <a:t>Недирективная</a:t>
            </a:r>
            <a:r>
              <a:rPr lang="ru-RU" dirty="0" smtClean="0">
                <a:latin typeface="Times New Roman" panose="02020603050405020304" pitchFamily="18" charset="0"/>
                <a:cs typeface="Times New Roman" panose="02020603050405020304" pitchFamily="18" charset="0"/>
              </a:rPr>
              <a:t> игровая коррекция одновременно решает три основные задачи:</a:t>
            </a:r>
          </a:p>
          <a:p>
            <a:pPr algn="just"/>
            <a:r>
              <a:rPr lang="ru-RU" dirty="0" smtClean="0">
                <a:latin typeface="Times New Roman" panose="02020603050405020304" pitchFamily="18" charset="0"/>
                <a:cs typeface="Times New Roman" panose="02020603050405020304" pitchFamily="18" charset="0"/>
              </a:rPr>
              <a:t>1. Способствует развитию самовыражения ребенка.</a:t>
            </a:r>
          </a:p>
          <a:p>
            <a:pPr algn="just"/>
            <a:r>
              <a:rPr lang="ru-RU" dirty="0" smtClean="0">
                <a:latin typeface="Times New Roman" panose="02020603050405020304" pitchFamily="18" charset="0"/>
                <a:cs typeface="Times New Roman" panose="02020603050405020304" pitchFamily="18" charset="0"/>
              </a:rPr>
              <a:t>2. </a:t>
            </a:r>
            <a:r>
              <a:rPr lang="ru-RU" dirty="0" err="1" smtClean="0">
                <a:latin typeface="Times New Roman" panose="02020603050405020304" pitchFamily="18" charset="0"/>
                <a:cs typeface="Times New Roman" panose="02020603050405020304" pitchFamily="18" charset="0"/>
              </a:rPr>
              <a:t>Коррегирует</a:t>
            </a:r>
            <a:r>
              <a:rPr lang="ru-RU" dirty="0" smtClean="0">
                <a:latin typeface="Times New Roman" panose="02020603050405020304" pitchFamily="18" charset="0"/>
                <a:cs typeface="Times New Roman" panose="02020603050405020304" pitchFamily="18" charset="0"/>
              </a:rPr>
              <a:t> имеющийся у ребенка эмоциональный дискомфорт.</a:t>
            </a:r>
          </a:p>
          <a:p>
            <a:pPr algn="just"/>
            <a:r>
              <a:rPr lang="ru-RU" dirty="0" smtClean="0">
                <a:latin typeface="Times New Roman" panose="02020603050405020304" pitchFamily="18" charset="0"/>
                <a:cs typeface="Times New Roman" panose="02020603050405020304" pitchFamily="18" charset="0"/>
              </a:rPr>
              <a:t>3. Формирует саморегулирующие процессы.</a:t>
            </a:r>
          </a:p>
          <a:p>
            <a:pPr algn="just"/>
            <a:r>
              <a:rPr lang="ru-RU" dirty="0" smtClean="0">
                <a:latin typeface="Times New Roman" panose="02020603050405020304" pitchFamily="18" charset="0"/>
                <a:cs typeface="Times New Roman" panose="02020603050405020304" pitchFamily="18" charset="0"/>
              </a:rPr>
              <a:t>В качестве основного механизма коррекционного воздействия в процессе </a:t>
            </a:r>
            <a:r>
              <a:rPr lang="ru-RU" dirty="0" err="1" smtClean="0">
                <a:latin typeface="Times New Roman" panose="02020603050405020304" pitchFamily="18" charset="0"/>
                <a:cs typeface="Times New Roman" panose="02020603050405020304" pitchFamily="18" charset="0"/>
              </a:rPr>
              <a:t>недирективной</a:t>
            </a:r>
            <a:r>
              <a:rPr lang="ru-RU" dirty="0" smtClean="0">
                <a:latin typeface="Times New Roman" panose="02020603050405020304" pitchFamily="18" charset="0"/>
                <a:cs typeface="Times New Roman" panose="02020603050405020304" pitchFamily="18" charset="0"/>
              </a:rPr>
              <a:t> игры выступает установление </a:t>
            </a:r>
            <a:r>
              <a:rPr lang="ru-RU" dirty="0" err="1" smtClean="0">
                <a:latin typeface="Times New Roman" panose="02020603050405020304" pitchFamily="18" charset="0"/>
                <a:cs typeface="Times New Roman" panose="02020603050405020304" pitchFamily="18" charset="0"/>
              </a:rPr>
              <a:t>эмпатичес</a:t>
            </a:r>
            <a:r>
              <a:rPr lang="ru-RU" dirty="0" smtClean="0">
                <a:latin typeface="Times New Roman" panose="02020603050405020304" pitchFamily="18" charset="0"/>
                <a:cs typeface="Times New Roman" panose="02020603050405020304" pitchFamily="18" charset="0"/>
              </a:rPr>
              <a:t>-кой связи психолога с ребенком. Психолог эмоционально сопереживает с ребенком. V. М. </a:t>
            </a:r>
            <a:r>
              <a:rPr lang="ru-RU" dirty="0" err="1" smtClean="0">
                <a:latin typeface="Times New Roman" panose="02020603050405020304" pitchFamily="18" charset="0"/>
                <a:cs typeface="Times New Roman" panose="02020603050405020304" pitchFamily="18" charset="0"/>
              </a:rPr>
              <a:t>Axline</a:t>
            </a:r>
            <a:r>
              <a:rPr lang="ru-RU" dirty="0" smtClean="0">
                <a:latin typeface="Times New Roman" panose="02020603050405020304" pitchFamily="18" charset="0"/>
                <a:cs typeface="Times New Roman" panose="02020603050405020304" pitchFamily="18" charset="0"/>
              </a:rPr>
              <a:t> подчеркивает, что </a:t>
            </a:r>
            <a:r>
              <a:rPr lang="ru-RU" dirty="0" err="1" smtClean="0">
                <a:latin typeface="Times New Roman" panose="02020603050405020304" pitchFamily="18" charset="0"/>
                <a:cs typeface="Times New Roman" panose="02020603050405020304" pitchFamily="18" charset="0"/>
              </a:rPr>
              <a:t>недирективная</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игротерапия</a:t>
            </a:r>
            <a:r>
              <a:rPr lang="ru-RU" dirty="0" smtClean="0">
                <a:latin typeface="Times New Roman" panose="02020603050405020304" pitchFamily="18" charset="0"/>
                <a:cs typeface="Times New Roman" panose="02020603050405020304" pitchFamily="18" charset="0"/>
              </a:rPr>
              <a:t> дает возможность ребенку «...отреагировать скопившееся напряжение, незащищенность, агрессию, страх». Автор формулирует следующие принципы </a:t>
            </a:r>
            <a:r>
              <a:rPr lang="ru-RU" dirty="0" err="1" smtClean="0">
                <a:latin typeface="Times New Roman" panose="02020603050405020304" pitchFamily="18" charset="0"/>
                <a:cs typeface="Times New Roman" panose="02020603050405020304" pitchFamily="18" charset="0"/>
              </a:rPr>
              <a:t>недирективной</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игротерапии</a:t>
            </a:r>
            <a:r>
              <a:rPr lang="ru-RU" dirty="0" smtClean="0">
                <a:latin typeface="Times New Roman" panose="02020603050405020304" pitchFamily="18" charset="0"/>
                <a:cs typeface="Times New Roman" panose="02020603050405020304" pitchFamily="18" charset="0"/>
              </a:rPr>
              <a:t>: 1) установить непринужденные дружеские отношения с ребенком; 2) принимать ребенка таким, какой он есть; 3) добиваться того, чтобы ребенок как можно более открыто говорил о своих чувствах; понять чувства ребенка, пытаясь обратить его внимание на самого себя; 4) позволить ребенку самому регулировать динамику игрового процесса; 5) вводить лишь те ограничения, которые связаны с реальной жизнью; 6) выполнять функцию «зеркала», в котором ребенок видит самого себя (цит. по: </a:t>
            </a:r>
            <a:r>
              <a:rPr lang="ru-RU" dirty="0" err="1" smtClean="0">
                <a:latin typeface="Times New Roman" panose="02020603050405020304" pitchFamily="18" charset="0"/>
                <a:cs typeface="Times New Roman" panose="02020603050405020304" pitchFamily="18" charset="0"/>
              </a:rPr>
              <a:t>Спиваковская</a:t>
            </a:r>
            <a:r>
              <a:rPr lang="ru-RU" dirty="0" smtClean="0">
                <a:latin typeface="Times New Roman" panose="02020603050405020304" pitchFamily="18" charset="0"/>
                <a:cs typeface="Times New Roman" panose="02020603050405020304" pitchFamily="18" charset="0"/>
              </a:rPr>
              <a:t>, 1988).</a:t>
            </a:r>
          </a:p>
          <a:p>
            <a:pPr algn="just"/>
            <a:r>
              <a:rPr lang="ru-RU" dirty="0" smtClean="0">
                <a:latin typeface="Times New Roman" panose="02020603050405020304" pitchFamily="18" charset="0"/>
                <a:cs typeface="Times New Roman" panose="02020603050405020304" pitchFamily="18" charset="0"/>
              </a:rPr>
              <a:t>В направленной (директивной) игровой </a:t>
            </a:r>
            <a:r>
              <a:rPr lang="ru-RU" dirty="0" err="1" smtClean="0">
                <a:latin typeface="Times New Roman" panose="02020603050405020304" pitchFamily="18" charset="0"/>
                <a:cs typeface="Times New Roman" panose="02020603050405020304" pitchFamily="18" charset="0"/>
              </a:rPr>
              <a:t>психокоррекции</a:t>
            </a:r>
            <a:r>
              <a:rPr lang="ru-RU" dirty="0" smtClean="0">
                <a:latin typeface="Times New Roman" panose="02020603050405020304" pitchFamily="18" charset="0"/>
                <a:cs typeface="Times New Roman" panose="02020603050405020304" pitchFamily="18" charset="0"/>
              </a:rPr>
              <a:t> психолог является центральным звеном в игре, его функции заключаются в организации игры, в анализе ее символического значения. Различаются два вида директивной игровой коррекции: сюжетно-ролевые игры и </a:t>
            </a:r>
            <a:r>
              <a:rPr lang="ru-RU" dirty="0" err="1" smtClean="0">
                <a:latin typeface="Times New Roman" panose="02020603050405020304" pitchFamily="18" charset="0"/>
                <a:cs typeface="Times New Roman" panose="02020603050405020304" pitchFamily="18" charset="0"/>
              </a:rPr>
              <a:t>психодрамы</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018738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Сюжетно-ролевые игры направлены на коррекцию самооценки ребенка, на формирование у него позитивных отношений со сверстниками и взрослыми. Перед началом игровой коррекции необходимо разработать сюжет игры, выбрать игровой материал, сформировать группу детей и спланировать игровые ситуации. В процессе игры психолог фиксирует эмоциональные проявления ребенка. Перед началом игры необходимо разработать специальные сюжеты, в которых перед ребенком возникали различные конфликтные ситуации, близкие ему по значению. Рекомендуется детям поочередно меняться ролями. Способность ребенка входить в роль, уподобление разыгрываемому образу – это важное условие для коррекции эмоционального дискомфорта ребенка и его </a:t>
            </a:r>
            <a:r>
              <a:rPr lang="ru-RU" dirty="0" err="1" smtClean="0">
                <a:latin typeface="Times New Roman" panose="02020603050405020304" pitchFamily="18" charset="0"/>
                <a:cs typeface="Times New Roman" panose="02020603050405020304" pitchFamily="18" charset="0"/>
              </a:rPr>
              <a:t>внутриличностных</a:t>
            </a:r>
            <a:r>
              <a:rPr lang="ru-RU" dirty="0" smtClean="0">
                <a:latin typeface="Times New Roman" panose="02020603050405020304" pitchFamily="18" charset="0"/>
                <a:cs typeface="Times New Roman" panose="02020603050405020304" pitchFamily="18" charset="0"/>
              </a:rPr>
              <a:t> конфликтов. Сюжетно-ролевые игры рекомендуется проводить совместно с родителями ребенка. Психолог предварительно вместе с родителями обсуждает конфликтную ситуацию, характерную для данной семьи. В игровой ситуации рекомендуется меняться ролями. Например, мать выступает в роли ребенка, а ребенок в роли матери. Опыт нашей работы показал, что использование этого метода психологической коррекции вызывает у детей широкий диапазон положительных эмоций от спокойно-удовлетворенного состояния до состояния эмоционального вдохновения. Игровую </a:t>
            </a:r>
            <a:r>
              <a:rPr lang="ru-RU" dirty="0" err="1" smtClean="0">
                <a:latin typeface="Times New Roman" panose="02020603050405020304" pitchFamily="18" charset="0"/>
                <a:cs typeface="Times New Roman" panose="02020603050405020304" pitchFamily="18" charset="0"/>
              </a:rPr>
              <a:t>психокоррекцию</a:t>
            </a:r>
            <a:r>
              <a:rPr lang="ru-RU" dirty="0" smtClean="0">
                <a:latin typeface="Times New Roman" panose="02020603050405020304" pitchFamily="18" charset="0"/>
                <a:cs typeface="Times New Roman" panose="02020603050405020304" pitchFamily="18" charset="0"/>
              </a:rPr>
              <a:t> в форме сюжетно-ролевой игры рекомендуется использовать при работе с детьми с выраженными межличностными конфликтами и с нарушением поведения. В процессе коррекции рекомендуется предложить детям игровое воспроизведение не только прошлого или настоящего опыта, но и моделировать новый опыт в возможных стрессовых условиях.</a:t>
            </a:r>
          </a:p>
          <a:p>
            <a:pPr algn="just"/>
            <a:r>
              <a:rPr lang="ru-RU" dirty="0" smtClean="0">
                <a:latin typeface="Times New Roman" panose="02020603050405020304" pitchFamily="18" charset="0"/>
                <a:cs typeface="Times New Roman" panose="02020603050405020304" pitchFamily="18" charset="0"/>
              </a:rPr>
              <a:t>Эффективность проведения </a:t>
            </a:r>
            <a:r>
              <a:rPr lang="ru-RU" dirty="0" err="1" smtClean="0">
                <a:latin typeface="Times New Roman" panose="02020603050405020304" pitchFamily="18" charset="0"/>
                <a:cs typeface="Times New Roman" panose="02020603050405020304" pitchFamily="18" charset="0"/>
              </a:rPr>
              <a:t>сю</a:t>
            </a:r>
            <a:r>
              <a:rPr lang="ru-RU" dirty="0" smtClean="0">
                <a:latin typeface="Times New Roman" panose="02020603050405020304" pitchFamily="18" charset="0"/>
                <a:cs typeface="Times New Roman" panose="02020603050405020304" pitchFamily="18" charset="0"/>
              </a:rPr>
              <a:t>-</a:t>
            </a:r>
            <a:r>
              <a:rPr lang="ru-RU" dirty="0" err="1" smtClean="0">
                <a:latin typeface="Times New Roman" panose="02020603050405020304" pitchFamily="18" charset="0"/>
                <a:cs typeface="Times New Roman" panose="02020603050405020304" pitchFamily="18" charset="0"/>
              </a:rPr>
              <a:t>жетно</a:t>
            </a:r>
            <a:r>
              <a:rPr lang="ru-RU" dirty="0" smtClean="0">
                <a:latin typeface="Times New Roman" panose="02020603050405020304" pitchFamily="18" charset="0"/>
                <a:cs typeface="Times New Roman" panose="02020603050405020304" pitchFamily="18" charset="0"/>
              </a:rPr>
              <a:t>-ролевых игр в значительной степени зависит от социального опыта ребенка, от особенностей его представлений о людях, их чувств, взаимоотношений. Для детей с ограниченным социальным опытом вследствие задержки психического развития, физической неполноценности и пр. целесообразно использовать игры-драматизации на тему знакомых сказок. Основной целью игр-драматизаций также является коррекция эмоциональной сферы ребенка. Проведению игры-драматизации должна предшествовать подготовительная работа. Психолог вместе с ребенком обсуждает содержание знакомой ему сказки по заранее намеченным вопросам, которые помогают ребенку воссоздать образы персонажей сказки и проявить к ним эмоциональное отношение. Сказка актуализирует воображение ребенка, развивает у него умение представлять игровые коллизии, в которые попадают персонажи.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724536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Ребенок не просто подражает, а создает образ персонажа, уподобляется ему. Как отмечалось выше, способность ребенка входить в роль, уподоблять себя разыгрываемому образу имеет важное значение для коррекции эмоционального дискомфорта. Опыт работы показал, что это способствует коррекции негативных характерологических проявлений. Свои отрицательные эмоции и качества личности дети переносят на игровой образ, наделяя персонажи собственными отрицательными эмоциями и чертами характера. Директивные игры успешно можно использовать при коррекции страхов у детей. Например: Катя Г., 3 г. 9 </a:t>
            </a:r>
            <a:r>
              <a:rPr lang="ru-RU" dirty="0" err="1" smtClean="0">
                <a:latin typeface="Times New Roman" panose="02020603050405020304" pitchFamily="18" charset="0"/>
                <a:cs typeface="Times New Roman" panose="02020603050405020304" pitchFamily="18" charset="0"/>
              </a:rPr>
              <a:t>мес</a:t>
            </a:r>
            <a:r>
              <a:rPr lang="ru-RU" dirty="0" smtClean="0">
                <a:latin typeface="Times New Roman" panose="02020603050405020304" pitchFamily="18" charset="0"/>
                <a:cs typeface="Times New Roman" panose="02020603050405020304" pitchFamily="18" charset="0"/>
              </a:rPr>
              <a:t>, заболела гриппом, мать вызвала врача. В течение целого дня мать ожидала прихода доктора. К концу рабочего дня пришел стажер, студент 6-го курса, негр. Мать, увидев необычного доктора, немного испугалась, но затем пригласила его в комнату, где спала больная дочь. Катя открыла глаза и, неожиданно увидев перед собой негра в белом халате, стала пронзительно кричать. На следующий день мать обратила внимание на то, что девочка вялая, заторможенная, мало разговаривает. Такое состояние ребенка мать объясняла болезнью (гриппом). Через несколько дней мать заметила, что девочка стала заикаться. Мать обратилась к невропатологу, и девочке был поставлен диагноз «невроз на фоне испуга». Через три недели мать обратилась к психологу.</a:t>
            </a:r>
          </a:p>
          <a:p>
            <a:pPr algn="just"/>
            <a:r>
              <a:rPr lang="ru-RU" dirty="0" smtClean="0">
                <a:latin typeface="Times New Roman" panose="02020603050405020304" pitchFamily="18" charset="0"/>
                <a:cs typeface="Times New Roman" panose="02020603050405020304" pitchFamily="18" charset="0"/>
              </a:rPr>
              <a:t>Девочка на начальных этапах занятий в контакт с психологом вступала неохотно, в основном проявляла интерес к свободным играм. В игровом уголке выбрала куклу, прижала ее к груди, затем стала «кормить». Обращали на себя внимание резкие движения девочки, склонность к стереотипиям, что подчеркивает эмоциональное неблагополучие ребенка. До испуга мать характеризует девочку как подвижного, активного ребенка, однако обращает внимание психолога на повышенную чувствительность, склонность к </a:t>
            </a:r>
            <a:r>
              <a:rPr lang="ru-RU" dirty="0" err="1" smtClean="0">
                <a:latin typeface="Times New Roman" panose="02020603050405020304" pitchFamily="18" charset="0"/>
                <a:cs typeface="Times New Roman" panose="02020603050405020304" pitchFamily="18" charset="0"/>
              </a:rPr>
              <a:t>застреванию</a:t>
            </a:r>
            <a:r>
              <a:rPr lang="ru-RU" dirty="0" smtClean="0">
                <a:latin typeface="Times New Roman" panose="02020603050405020304" pitchFamily="18" charset="0"/>
                <a:cs typeface="Times New Roman" panose="02020603050405020304" pitchFamily="18" charset="0"/>
              </a:rPr>
              <a:t> на аффективных переживаниях. «Если ее поругаю, она долго переживает, плохо спит... Когда отдавала в садик, то пришлось быть с ней там в течение двух недель постоянно, пока она не привыкла». Мать воспитывает девочку одна, бабушка помогает в воспитании ребенка, но живет отдельно. Анализ отношений матери к ребенку и стиля семейного воспитания (направленное наблюдение, использование методики Пари, опросника «незаконченные предложения» показал, что в целом у матери отмечается эмоционально-доверительное отношение к ребенку с тенденцией к </a:t>
            </a:r>
            <a:r>
              <a:rPr lang="ru-RU" dirty="0" err="1" smtClean="0">
                <a:latin typeface="Times New Roman" panose="02020603050405020304" pitchFamily="18" charset="0"/>
                <a:cs typeface="Times New Roman" panose="02020603050405020304" pitchFamily="18" charset="0"/>
              </a:rPr>
              <a:t>гиперсоциализации</a:t>
            </a:r>
            <a:r>
              <a:rPr lang="ru-RU" dirty="0" smtClean="0">
                <a:latin typeface="Times New Roman" panose="02020603050405020304" pitchFamily="18" charset="0"/>
                <a:cs typeface="Times New Roman" panose="02020603050405020304" pitchFamily="18" charset="0"/>
              </a:rPr>
              <a:t>. Девочке были рекомендованы </a:t>
            </a:r>
            <a:r>
              <a:rPr lang="ru-RU" dirty="0" err="1" smtClean="0">
                <a:latin typeface="Times New Roman" panose="02020603050405020304" pitchFamily="18" charset="0"/>
                <a:cs typeface="Times New Roman" panose="02020603050405020304" pitchFamily="18" charset="0"/>
              </a:rPr>
              <a:t>психокоррекционные</a:t>
            </a:r>
            <a:r>
              <a:rPr lang="ru-RU" dirty="0" smtClean="0">
                <a:latin typeface="Times New Roman" panose="02020603050405020304" pitchFamily="18" charset="0"/>
                <a:cs typeface="Times New Roman" panose="02020603050405020304" pitchFamily="18" charset="0"/>
              </a:rPr>
              <a:t> занятия, направленные на снижение эмоционального дискомфорта и вытеснение негативных переживаний.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23878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186309"/>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Игровая </a:t>
            </a:r>
            <a:r>
              <a:rPr lang="ru-RU" dirty="0" err="1" smtClean="0">
                <a:latin typeface="Times New Roman" panose="02020603050405020304" pitchFamily="18" charset="0"/>
                <a:cs typeface="Times New Roman" panose="02020603050405020304" pitchFamily="18" charset="0"/>
              </a:rPr>
              <a:t>психокоррекция</a:t>
            </a:r>
            <a:r>
              <a:rPr lang="ru-RU" dirty="0" smtClean="0">
                <a:latin typeface="Times New Roman" panose="02020603050405020304" pitchFamily="18" charset="0"/>
                <a:cs typeface="Times New Roman" panose="02020603050405020304" pitchFamily="18" charset="0"/>
              </a:rPr>
              <a:t> проводилась два раза в неделю. Предварительно были разработаны специальные сценарии «К нам идут гости». В игре участвовали «Кот </a:t>
            </a:r>
            <a:r>
              <a:rPr lang="ru-RU" dirty="0" err="1" smtClean="0">
                <a:latin typeface="Times New Roman" panose="02020603050405020304" pitchFamily="18" charset="0"/>
                <a:cs typeface="Times New Roman" panose="02020603050405020304" pitchFamily="18" charset="0"/>
              </a:rPr>
              <a:t>Мурзик</a:t>
            </a:r>
            <a:r>
              <a:rPr lang="ru-RU" dirty="0" smtClean="0">
                <a:latin typeface="Times New Roman" panose="02020603050405020304" pitchFamily="18" charset="0"/>
                <a:cs typeface="Times New Roman" panose="02020603050405020304" pitchFamily="18" charset="0"/>
              </a:rPr>
              <a:t>», «Кукла Маша» и добрая хозяйка (Катя). Перед приходом гостей Катя готовила стол: на игровом столике раскладывала посуду для каждого гостя, муляжи еды (булка, яблоки, огурцы, помидоры, пирожные и пр.). Гости угощались, играли. </a:t>
            </a:r>
            <a:r>
              <a:rPr lang="ru-RU" dirty="0" err="1" smtClean="0">
                <a:latin typeface="Times New Roman" panose="02020603050405020304" pitchFamily="18" charset="0"/>
                <a:cs typeface="Times New Roman" panose="02020603050405020304" pitchFamily="18" charset="0"/>
              </a:rPr>
              <a:t>Мурзик</a:t>
            </a:r>
            <a:r>
              <a:rPr lang="ru-RU" dirty="0" smtClean="0">
                <a:latin typeface="Times New Roman" panose="02020603050405020304" pitchFamily="18" charset="0"/>
                <a:cs typeface="Times New Roman" panose="02020603050405020304" pitchFamily="18" charset="0"/>
              </a:rPr>
              <a:t> пытался рисовать, кукла Маша помогала ему. Следует отметить высокую вовлеченность девочки в игру, умение ее вжиться в предлагаемую роль хозяйки. На третьем занятии в гости пришла кукла </a:t>
            </a:r>
            <a:r>
              <a:rPr lang="ru-RU" dirty="0" err="1" smtClean="0">
                <a:latin typeface="Times New Roman" panose="02020603050405020304" pitchFamily="18" charset="0"/>
                <a:cs typeface="Times New Roman" panose="02020603050405020304" pitchFamily="18" charset="0"/>
              </a:rPr>
              <a:t>Карлита</a:t>
            </a:r>
            <a:r>
              <a:rPr lang="ru-RU" dirty="0" smtClean="0">
                <a:latin typeface="Times New Roman" panose="02020603050405020304" pitchFamily="18" charset="0"/>
                <a:cs typeface="Times New Roman" panose="02020603050405020304" pitchFamily="18" charset="0"/>
              </a:rPr>
              <a:t> (кукла-негр). Появление </a:t>
            </a:r>
            <a:r>
              <a:rPr lang="ru-RU" dirty="0" err="1" smtClean="0">
                <a:latin typeface="Times New Roman" panose="02020603050405020304" pitchFamily="18" charset="0"/>
                <a:cs typeface="Times New Roman" panose="02020603050405020304" pitchFamily="18" charset="0"/>
              </a:rPr>
              <a:t>Карлиты</a:t>
            </a:r>
            <a:r>
              <a:rPr lang="ru-RU" dirty="0" smtClean="0">
                <a:latin typeface="Times New Roman" panose="02020603050405020304" pitchFamily="18" charset="0"/>
                <a:cs typeface="Times New Roman" panose="02020603050405020304" pitchFamily="18" charset="0"/>
              </a:rPr>
              <a:t> девочка встретила настороженно, посадила </a:t>
            </a:r>
            <a:r>
              <a:rPr lang="ru-RU" dirty="0" err="1" smtClean="0">
                <a:latin typeface="Times New Roman" panose="02020603050405020304" pitchFamily="18" charset="0"/>
                <a:cs typeface="Times New Roman" panose="02020603050405020304" pitchFamily="18" charset="0"/>
              </a:rPr>
              <a:t>Карлиту</a:t>
            </a:r>
            <a:r>
              <a:rPr lang="ru-RU" dirty="0" smtClean="0">
                <a:latin typeface="Times New Roman" panose="02020603050405020304" pitchFamily="18" charset="0"/>
                <a:cs typeface="Times New Roman" panose="02020603050405020304" pitchFamily="18" charset="0"/>
              </a:rPr>
              <a:t> за стол вдали от себя и других кукол. На следующих занятиях </a:t>
            </a:r>
            <a:r>
              <a:rPr lang="ru-RU" dirty="0" err="1" smtClean="0">
                <a:latin typeface="Times New Roman" panose="02020603050405020304" pitchFamily="18" charset="0"/>
                <a:cs typeface="Times New Roman" panose="02020603050405020304" pitchFamily="18" charset="0"/>
              </a:rPr>
              <a:t>Карлита</a:t>
            </a:r>
            <a:r>
              <a:rPr lang="ru-RU" dirty="0" smtClean="0">
                <a:latin typeface="Times New Roman" panose="02020603050405020304" pitchFamily="18" charset="0"/>
                <a:cs typeface="Times New Roman" panose="02020603050405020304" pitchFamily="18" charset="0"/>
              </a:rPr>
              <a:t> активно включалась в игровой процесс. Она совершала добрые поступки, помогала </a:t>
            </a:r>
            <a:r>
              <a:rPr lang="ru-RU" dirty="0" err="1" smtClean="0">
                <a:latin typeface="Times New Roman" panose="02020603050405020304" pitchFamily="18" charset="0"/>
                <a:cs typeface="Times New Roman" panose="02020603050405020304" pitchFamily="18" charset="0"/>
              </a:rPr>
              <a:t>Мурзику</a:t>
            </a:r>
            <a:r>
              <a:rPr lang="ru-RU" dirty="0" smtClean="0">
                <a:latin typeface="Times New Roman" panose="02020603050405020304" pitchFamily="18" charset="0"/>
                <a:cs typeface="Times New Roman" panose="02020603050405020304" pitchFamily="18" charset="0"/>
              </a:rPr>
              <a:t> рисовать, подарила Маше свое пирожное... Постепенно </a:t>
            </a:r>
            <a:r>
              <a:rPr lang="ru-RU" dirty="0" err="1" smtClean="0">
                <a:latin typeface="Times New Roman" panose="02020603050405020304" pitchFamily="18" charset="0"/>
                <a:cs typeface="Times New Roman" panose="02020603050405020304" pitchFamily="18" charset="0"/>
              </a:rPr>
              <a:t>Карлита</a:t>
            </a:r>
            <a:r>
              <a:rPr lang="ru-RU" dirty="0" smtClean="0">
                <a:latin typeface="Times New Roman" panose="02020603050405020304" pitchFamily="18" charset="0"/>
                <a:cs typeface="Times New Roman" panose="02020603050405020304" pitchFamily="18" charset="0"/>
              </a:rPr>
              <a:t> стала главным позитивным героем игры. Девочка активно включала ее в процесс игры, подчеркивала ее положительные качества. Постепенно </a:t>
            </a:r>
            <a:r>
              <a:rPr lang="ru-RU" dirty="0" err="1" smtClean="0">
                <a:latin typeface="Times New Roman" panose="02020603050405020304" pitchFamily="18" charset="0"/>
                <a:cs typeface="Times New Roman" panose="02020603050405020304" pitchFamily="18" charset="0"/>
              </a:rPr>
              <a:t>Карлита</a:t>
            </a:r>
            <a:r>
              <a:rPr lang="ru-RU" dirty="0" smtClean="0">
                <a:latin typeface="Times New Roman" panose="02020603050405020304" pitchFamily="18" charset="0"/>
                <a:cs typeface="Times New Roman" panose="02020603050405020304" pitchFamily="18" charset="0"/>
              </a:rPr>
              <a:t> стала Катиной дочкой. На предпоследнем занятии </a:t>
            </a:r>
            <a:r>
              <a:rPr lang="ru-RU" dirty="0" err="1" smtClean="0">
                <a:latin typeface="Times New Roman" panose="02020603050405020304" pitchFamily="18" charset="0"/>
                <a:cs typeface="Times New Roman" panose="02020603050405020304" pitchFamily="18" charset="0"/>
              </a:rPr>
              <a:t>Карлита</a:t>
            </a:r>
            <a:r>
              <a:rPr lang="ru-RU" dirty="0" smtClean="0">
                <a:latin typeface="Times New Roman" panose="02020603050405020304" pitchFamily="18" charset="0"/>
                <a:cs typeface="Times New Roman" panose="02020603050405020304" pitchFamily="18" charset="0"/>
              </a:rPr>
              <a:t> заболела и мама-Катя вызвала ей врача. Роль врача выполняла «собачка Тузик» черного цвета. Врач помог </a:t>
            </a:r>
            <a:r>
              <a:rPr lang="ru-RU" dirty="0" err="1" smtClean="0">
                <a:latin typeface="Times New Roman" panose="02020603050405020304" pitchFamily="18" charset="0"/>
                <a:cs typeface="Times New Roman" panose="02020603050405020304" pitchFamily="18" charset="0"/>
              </a:rPr>
              <a:t>Карлите</a:t>
            </a:r>
            <a:r>
              <a:rPr lang="ru-RU" dirty="0" smtClean="0">
                <a:latin typeface="Times New Roman" panose="02020603050405020304" pitchFamily="18" charset="0"/>
                <a:cs typeface="Times New Roman" panose="02020603050405020304" pitchFamily="18" charset="0"/>
              </a:rPr>
              <a:t>, и она выздоровела. Во время занятий у девочки улучшился сон, мать обратила внимание на уменьшение заикания. К концу занятий у девочки наблюдался позитивный эмоциональный фон, свободная речь. Девочка была назначена на консультативные встречи (раз в две недели) </a:t>
            </a:r>
            <a:r>
              <a:rPr lang="ru-RU" dirty="0" err="1" smtClean="0">
                <a:latin typeface="Times New Roman" panose="02020603050405020304" pitchFamily="18" charset="0"/>
                <a:cs typeface="Times New Roman" panose="02020603050405020304" pitchFamily="18" charset="0"/>
              </a:rPr>
              <a:t>психокоррекции</a:t>
            </a:r>
            <a:r>
              <a:rPr lang="ru-RU" dirty="0" smtClean="0">
                <a:latin typeface="Times New Roman" panose="02020603050405020304" pitchFamily="18" charset="0"/>
                <a:cs typeface="Times New Roman" panose="02020603050405020304" pitchFamily="18" charset="0"/>
              </a:rPr>
              <a:t> эмоциональных нарушений у детей и подростков.</a:t>
            </a:r>
          </a:p>
          <a:p>
            <a:pPr algn="just"/>
            <a:r>
              <a:rPr lang="ru-RU" dirty="0" smtClean="0">
                <a:latin typeface="Times New Roman" panose="02020603050405020304" pitchFamily="18" charset="0"/>
                <a:cs typeface="Times New Roman" panose="02020603050405020304" pitchFamily="18" charset="0"/>
              </a:rPr>
              <a:t>Данный пример убедительно показывает роль игровой </a:t>
            </a:r>
            <a:r>
              <a:rPr lang="ru-RU" dirty="0" err="1" smtClean="0">
                <a:latin typeface="Times New Roman" panose="02020603050405020304" pitchFamily="18" charset="0"/>
                <a:cs typeface="Times New Roman" panose="02020603050405020304" pitchFamily="18" charset="0"/>
              </a:rPr>
              <a:t>психокоррекции</a:t>
            </a:r>
            <a:r>
              <a:rPr lang="ru-RU" dirty="0" smtClean="0">
                <a:latin typeface="Times New Roman" panose="02020603050405020304" pitchFamily="18" charset="0"/>
                <a:cs typeface="Times New Roman" panose="02020603050405020304" pitchFamily="18" charset="0"/>
              </a:rPr>
              <a:t> в нормализации эмоционального состояния ребенка и преодолении его </a:t>
            </a:r>
            <a:r>
              <a:rPr lang="ru-RU" dirty="0" err="1" smtClean="0">
                <a:latin typeface="Times New Roman" panose="02020603050405020304" pitchFamily="18" charset="0"/>
                <a:cs typeface="Times New Roman" panose="02020603050405020304" pitchFamily="18" charset="0"/>
              </a:rPr>
              <a:t>внутриличностных</a:t>
            </a:r>
            <a:r>
              <a:rPr lang="ru-RU" dirty="0" smtClean="0">
                <a:latin typeface="Times New Roman" panose="02020603050405020304" pitchFamily="18" charset="0"/>
                <a:cs typeface="Times New Roman" panose="02020603050405020304" pitchFamily="18" charset="0"/>
              </a:rPr>
              <a:t> конфликтов. Успех игровой психологической коррекции зависит от следующих факторов:</a:t>
            </a:r>
          </a:p>
          <a:p>
            <a:pPr algn="just"/>
            <a:r>
              <a:rPr lang="ru-RU" dirty="0" smtClean="0">
                <a:latin typeface="Times New Roman" panose="02020603050405020304" pitchFamily="18" charset="0"/>
                <a:cs typeface="Times New Roman" panose="02020603050405020304" pitchFamily="18" charset="0"/>
              </a:rPr>
              <a:t>– умение психолога установить контакт с ребенком в игровой форме; </a:t>
            </a:r>
          </a:p>
          <a:p>
            <a:pPr algn="just"/>
            <a:r>
              <a:rPr lang="ru-RU" dirty="0" smtClean="0">
                <a:latin typeface="Times New Roman" panose="02020603050405020304" pitchFamily="18" charset="0"/>
                <a:cs typeface="Times New Roman" panose="02020603050405020304" pitchFamily="18" charset="0"/>
              </a:rPr>
              <a:t>– правильно подобранный игровой сценарий, соответствующий психогенной ситуации;</a:t>
            </a:r>
          </a:p>
          <a:p>
            <a:pPr algn="just"/>
            <a:r>
              <a:rPr lang="ru-RU" dirty="0" smtClean="0">
                <a:latin typeface="Times New Roman" panose="02020603050405020304" pitchFamily="18" charset="0"/>
                <a:cs typeface="Times New Roman" panose="02020603050405020304" pitchFamily="18" charset="0"/>
              </a:rPr>
              <a:t>– учет психологом индивидуально-психологических характеристик ребенка, участвующего в коррекции;</a:t>
            </a:r>
          </a:p>
          <a:p>
            <a:pPr algn="just"/>
            <a:r>
              <a:rPr lang="ru-RU" dirty="0" smtClean="0">
                <a:latin typeface="Times New Roman" panose="02020603050405020304" pitchFamily="18" charset="0"/>
                <a:cs typeface="Times New Roman" panose="02020603050405020304" pitchFamily="18" charset="0"/>
              </a:rPr>
              <a:t>– позитивная установка родителей на процесс психологической коррекции;</a:t>
            </a:r>
          </a:p>
          <a:p>
            <a:pPr algn="just"/>
            <a:r>
              <a:rPr lang="ru-RU" dirty="0" smtClean="0">
                <a:latin typeface="Times New Roman" panose="02020603050405020304" pitchFamily="18" charset="0"/>
                <a:cs typeface="Times New Roman" panose="02020603050405020304" pitchFamily="18" charset="0"/>
              </a:rPr>
              <a:t>– обстановка, в которой проходит </a:t>
            </a:r>
            <a:r>
              <a:rPr lang="ru-RU" dirty="0" err="1" smtClean="0">
                <a:latin typeface="Times New Roman" panose="02020603050405020304" pitchFamily="18" charset="0"/>
                <a:cs typeface="Times New Roman" panose="02020603050405020304" pitchFamily="18" charset="0"/>
              </a:rPr>
              <a:t>психокоррекционный</a:t>
            </a:r>
            <a:r>
              <a:rPr lang="ru-RU" dirty="0" smtClean="0">
                <a:latin typeface="Times New Roman" panose="02020603050405020304" pitchFamily="18" charset="0"/>
                <a:cs typeface="Times New Roman" panose="02020603050405020304" pitchFamily="18" charset="0"/>
              </a:rPr>
              <a:t> процесс, где ребенок чувствует себя комфортно и безопасно.</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65047014"/>
      </p:ext>
    </p:extLst>
  </p:cSld>
  <p:clrMapOvr>
    <a:masterClrMapping/>
  </p:clrMapOvr>
</p:sld>
</file>

<file path=ppt/theme/theme1.xml><?xml version="1.0" encoding="utf-8"?>
<a:theme xmlns:a="http://schemas.openxmlformats.org/drawingml/2006/main" name="Ретро">
  <a:themeElements>
    <a:clrScheme name="Ретро">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Ретро">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Ретр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18</TotalTime>
  <Words>2430</Words>
  <Application>Microsoft Office PowerPoint</Application>
  <PresentationFormat>Широкоэкранный</PresentationFormat>
  <Paragraphs>34</Paragraphs>
  <Slides>8</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8</vt:i4>
      </vt:variant>
    </vt:vector>
  </HeadingPairs>
  <TitlesOfParts>
    <vt:vector size="12" baseType="lpstr">
      <vt:lpstr>Calibri</vt:lpstr>
      <vt:lpstr>Calibri Light</vt:lpstr>
      <vt:lpstr>Times New Roman</vt:lpstr>
      <vt:lpstr>Ретро</vt:lpstr>
      <vt:lpstr>ИНДИВИДУАЛЬНЫЕ ФОРМЫ ПСИХОЛОГИЧЕСКОЙ КОРРЕКЦИИ ДЕТЕЙ С ЭМОЦИОНАЛЬНЫМИ НАРУШЕНИЯМИ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ИНДИВИДУАЛЬНЫЕ ФОРМЫ ПСИХОЛОГИЧЕСКОЙ КОРРЕКЦИИ ДЕТЕЙ С ЭМОЦИОНАЛЬНЫМИ НАРУШЕНИЯМИ</dc:title>
  <dc:creator>usewr</dc:creator>
  <cp:lastModifiedBy>usewr</cp:lastModifiedBy>
  <cp:revision>2</cp:revision>
  <dcterms:created xsi:type="dcterms:W3CDTF">2021-01-25T15:38:31Z</dcterms:created>
  <dcterms:modified xsi:type="dcterms:W3CDTF">2021-01-25T15:57:09Z</dcterms:modified>
</cp:coreProperties>
</file>